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2BAF-822E-4044-93F9-F31E4CA044B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D12FB-F89A-45BA-9796-E8C6D3339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53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2BAF-822E-4044-93F9-F31E4CA044B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D12FB-F89A-45BA-9796-E8C6D3339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2BAF-822E-4044-93F9-F31E4CA044B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D12FB-F89A-45BA-9796-E8C6D3339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41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2BAF-822E-4044-93F9-F31E4CA044B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D12FB-F89A-45BA-9796-E8C6D3339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52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2BAF-822E-4044-93F9-F31E4CA044B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D12FB-F89A-45BA-9796-E8C6D3339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83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2BAF-822E-4044-93F9-F31E4CA044B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D12FB-F89A-45BA-9796-E8C6D3339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406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2BAF-822E-4044-93F9-F31E4CA044B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D12FB-F89A-45BA-9796-E8C6D3339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55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2BAF-822E-4044-93F9-F31E4CA044B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D12FB-F89A-45BA-9796-E8C6D3339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4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2BAF-822E-4044-93F9-F31E4CA044B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D12FB-F89A-45BA-9796-E8C6D3339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01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2BAF-822E-4044-93F9-F31E4CA044B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01D12FB-F89A-45BA-9796-E8C6D3339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15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2BAF-822E-4044-93F9-F31E4CA044B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D12FB-F89A-45BA-9796-E8C6D3339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8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2BAF-822E-4044-93F9-F31E4CA044B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D12FB-F89A-45BA-9796-E8C6D3339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76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2BAF-822E-4044-93F9-F31E4CA044B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D12FB-F89A-45BA-9796-E8C6D3339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5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2BAF-822E-4044-93F9-F31E4CA044B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D12FB-F89A-45BA-9796-E8C6D3339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39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2BAF-822E-4044-93F9-F31E4CA044B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D12FB-F89A-45BA-9796-E8C6D3339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792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2BAF-822E-4044-93F9-F31E4CA044B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D12FB-F89A-45BA-9796-E8C6D3339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8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2BAF-822E-4044-93F9-F31E4CA044B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D12FB-F89A-45BA-9796-E8C6D3339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5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0F12BAF-822E-4044-93F9-F31E4CA044B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01D12FB-F89A-45BA-9796-E8C6D3339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Case Study 2: ATAC-</a:t>
            </a:r>
            <a:r>
              <a:rPr lang="en-US" dirty="0" err="1" smtClean="0"/>
              <a:t>seq</a:t>
            </a:r>
            <a:r>
              <a:rPr lang="en-US" dirty="0" smtClean="0"/>
              <a:t> x RNA-</a:t>
            </a:r>
            <a:r>
              <a:rPr lang="en-US" dirty="0" err="1" smtClean="0"/>
              <a:t>seq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Johnathan Lo,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94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UMAP – with preprocessing (pp)</a:t>
            </a:r>
          </a:p>
          <a:p>
            <a:pPr lvl="1"/>
            <a:r>
              <a:rPr lang="en-US" dirty="0" smtClean="0"/>
              <a:t>Right: lines connecting identical observations (sample of 20: see folder for full plot)</a:t>
            </a:r>
          </a:p>
          <a:p>
            <a:pPr lvl="1"/>
            <a:r>
              <a:rPr lang="en-US" dirty="0" smtClean="0"/>
              <a:t>Bottom: 2D visualization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018" y="3103878"/>
            <a:ext cx="3692015" cy="3640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245" y="793166"/>
            <a:ext cx="3686299" cy="36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16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/>
          </a:bodyPr>
          <a:lstStyle/>
          <a:p>
            <a:r>
              <a:rPr lang="en-US" dirty="0" err="1" smtClean="0"/>
              <a:t>kBET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Right: pp</a:t>
            </a:r>
          </a:p>
          <a:p>
            <a:pPr lvl="1"/>
            <a:r>
              <a:rPr lang="en-US" dirty="0" smtClean="0"/>
              <a:t>Bottom: </a:t>
            </a:r>
            <a:r>
              <a:rPr lang="en-US" dirty="0" err="1" smtClean="0"/>
              <a:t>npp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82" y="1147119"/>
            <a:ext cx="5128256" cy="3966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04" y="2920061"/>
            <a:ext cx="4967619" cy="384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2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/>
          </a:bodyPr>
          <a:lstStyle/>
          <a:p>
            <a:r>
              <a:rPr lang="en-US" dirty="0" smtClean="0"/>
              <a:t>LISI</a:t>
            </a:r>
          </a:p>
          <a:p>
            <a:pPr lvl="1"/>
            <a:r>
              <a:rPr lang="en-US" dirty="0" smtClean="0"/>
              <a:t>Right: pp</a:t>
            </a:r>
          </a:p>
          <a:p>
            <a:pPr lvl="1"/>
            <a:r>
              <a:rPr lang="en-US" dirty="0" smtClean="0"/>
              <a:t>Bottom: </a:t>
            </a:r>
            <a:r>
              <a:rPr lang="en-US" dirty="0" err="1" smtClean="0"/>
              <a:t>npp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757" y="1"/>
            <a:ext cx="3769899" cy="2916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809" y="3065872"/>
            <a:ext cx="3737847" cy="3422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10" y="3065872"/>
            <a:ext cx="3357527" cy="28779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059" y="3065872"/>
            <a:ext cx="3143298" cy="287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4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Harmony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PCA – with preprocessing (pp)</a:t>
            </a:r>
          </a:p>
          <a:p>
            <a:pPr lvl="1"/>
            <a:r>
              <a:rPr lang="en-US" dirty="0" smtClean="0"/>
              <a:t>Right: lines connecting identical observations (sample of 20: see folder for full plot)</a:t>
            </a:r>
          </a:p>
          <a:p>
            <a:pPr lvl="1"/>
            <a:r>
              <a:rPr lang="en-US" dirty="0" smtClean="0"/>
              <a:t>Bottom: 2D visualization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35" y="3101547"/>
            <a:ext cx="5212090" cy="3336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52" y="320985"/>
            <a:ext cx="4164979" cy="402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2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Harmony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PCA – without preprocessing (pp)</a:t>
            </a:r>
          </a:p>
          <a:p>
            <a:pPr lvl="1"/>
            <a:r>
              <a:rPr lang="en-US" dirty="0" smtClean="0"/>
              <a:t>Right: lines connecting identical observations (sample of 20: see folder for full plot)</a:t>
            </a:r>
          </a:p>
          <a:p>
            <a:pPr lvl="1"/>
            <a:r>
              <a:rPr lang="en-US" dirty="0" smtClean="0"/>
              <a:t>Bottom: 2D visualization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630" y="306569"/>
            <a:ext cx="4238370" cy="39855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67" y="3076831"/>
            <a:ext cx="5057659" cy="323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81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Harmony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t-SNE – with preprocessing (pp)</a:t>
            </a:r>
          </a:p>
          <a:p>
            <a:pPr lvl="1"/>
            <a:r>
              <a:rPr lang="en-US" dirty="0" smtClean="0"/>
              <a:t>Right: lines connecting identical observations (sample of 20: see folder for full plot)</a:t>
            </a:r>
          </a:p>
          <a:p>
            <a:pPr lvl="1"/>
            <a:r>
              <a:rPr lang="en-US" dirty="0" smtClean="0"/>
              <a:t>Bottom: 2D visualization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15" y="311251"/>
            <a:ext cx="4421387" cy="44213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53" y="2916195"/>
            <a:ext cx="571399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03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Harmony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t-SNE – without preprocessing (pp)</a:t>
            </a:r>
          </a:p>
          <a:p>
            <a:pPr lvl="1"/>
            <a:r>
              <a:rPr lang="en-US" dirty="0" smtClean="0"/>
              <a:t>Right: lines connecting identical observations (sample of 20: see folder for full plot)</a:t>
            </a:r>
          </a:p>
          <a:p>
            <a:pPr lvl="1"/>
            <a:r>
              <a:rPr lang="en-US" dirty="0" smtClean="0"/>
              <a:t>Bottom: 2D visualization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91" y="3135583"/>
            <a:ext cx="5216828" cy="33393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78" y="123841"/>
            <a:ext cx="4238412" cy="436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26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Harmony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UMAP – with preprocessing (pp)</a:t>
            </a:r>
          </a:p>
          <a:p>
            <a:pPr lvl="1"/>
            <a:r>
              <a:rPr lang="en-US" dirty="0" smtClean="0"/>
              <a:t>Right: lines connecting identical observations (sample of 20: see folder for full plot)</a:t>
            </a:r>
          </a:p>
          <a:p>
            <a:pPr lvl="1"/>
            <a:r>
              <a:rPr lang="en-US" dirty="0" smtClean="0"/>
              <a:t>Bottom: 2D visualization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424" y="2916195"/>
            <a:ext cx="3783267" cy="3887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487" y="573559"/>
            <a:ext cx="4371443" cy="44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73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Harmony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UMAP – without preprocessing (pp)</a:t>
            </a:r>
          </a:p>
          <a:p>
            <a:pPr lvl="1"/>
            <a:r>
              <a:rPr lang="en-US" dirty="0" smtClean="0"/>
              <a:t>Right: lines connecting identical observations (sample of 20: see folder for full plot)</a:t>
            </a:r>
          </a:p>
          <a:p>
            <a:pPr lvl="1"/>
            <a:r>
              <a:rPr lang="en-US" dirty="0" smtClean="0"/>
              <a:t>Bottom: 2D visualization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186" y="333904"/>
            <a:ext cx="4461521" cy="4399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2" y="3165400"/>
            <a:ext cx="5186510" cy="334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82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Harmony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/>
          </a:bodyPr>
          <a:lstStyle/>
          <a:p>
            <a:r>
              <a:rPr lang="en-US" dirty="0" err="1" smtClean="0"/>
              <a:t>kBET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Right: pp</a:t>
            </a:r>
          </a:p>
          <a:p>
            <a:pPr lvl="1"/>
            <a:r>
              <a:rPr lang="en-US" dirty="0" smtClean="0"/>
              <a:t>Bottom: </a:t>
            </a:r>
            <a:r>
              <a:rPr lang="en-US" dirty="0" err="1" smtClean="0"/>
              <a:t>npp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435" y="676018"/>
            <a:ext cx="4753638" cy="3677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32" y="3180837"/>
            <a:ext cx="4753638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95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set of </a:t>
            </a:r>
            <a:r>
              <a:rPr lang="en-US" dirty="0" err="1" smtClean="0"/>
              <a:t>scRNA-seq</a:t>
            </a:r>
            <a:r>
              <a:rPr lang="en-US" dirty="0" smtClean="0"/>
              <a:t> data, 1 set of ATAC-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lvl="1"/>
            <a:r>
              <a:rPr lang="en-US" dirty="0" smtClean="0"/>
              <a:t>1047 observations each, 12407 shared features</a:t>
            </a:r>
          </a:p>
          <a:p>
            <a:pPr lvl="1"/>
            <a:r>
              <a:rPr lang="en-US" dirty="0" smtClean="0"/>
              <a:t>Cells are in perfect correspondence with one another! (e.g. cell 1 in the </a:t>
            </a:r>
            <a:r>
              <a:rPr lang="en-US" dirty="0" err="1" smtClean="0"/>
              <a:t>scRNA-seq</a:t>
            </a:r>
            <a:r>
              <a:rPr lang="en-US" dirty="0" smtClean="0"/>
              <a:t>  dataset is the SAME cell as cell 1 from the ATAC-</a:t>
            </a:r>
            <a:r>
              <a:rPr lang="en-US" dirty="0" err="1" smtClean="0"/>
              <a:t>seq</a:t>
            </a:r>
            <a:r>
              <a:rPr lang="en-US" dirty="0" smtClean="0"/>
              <a:t>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431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Harmony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/>
          </a:bodyPr>
          <a:lstStyle/>
          <a:p>
            <a:r>
              <a:rPr lang="en-US" dirty="0" smtClean="0"/>
              <a:t>LISI</a:t>
            </a:r>
          </a:p>
          <a:p>
            <a:pPr lvl="1"/>
            <a:r>
              <a:rPr lang="en-US" dirty="0" smtClean="0"/>
              <a:t>Right: pp</a:t>
            </a:r>
          </a:p>
          <a:p>
            <a:pPr lvl="1"/>
            <a:r>
              <a:rPr lang="en-US" dirty="0" smtClean="0"/>
              <a:t>Bottom: </a:t>
            </a:r>
            <a:r>
              <a:rPr lang="en-US" dirty="0" err="1" smtClean="0"/>
              <a:t>npp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96" y="1"/>
            <a:ext cx="4201199" cy="32498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96" y="3186264"/>
            <a:ext cx="4010265" cy="36717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72" y="2848231"/>
            <a:ext cx="3324524" cy="30438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0272"/>
            <a:ext cx="3934272" cy="304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62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 smtClean="0"/>
              <a:t>UnionCom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PCA – with preprocessing (pp)</a:t>
            </a:r>
          </a:p>
          <a:p>
            <a:pPr lvl="1"/>
            <a:r>
              <a:rPr lang="en-US" dirty="0" smtClean="0"/>
              <a:t>Right: lines connecting identical observations (sample of 20: see folder for full plot)</a:t>
            </a:r>
          </a:p>
          <a:p>
            <a:pPr lvl="1"/>
            <a:r>
              <a:rPr lang="en-US" dirty="0" smtClean="0"/>
              <a:t>Bottom: 2D visualization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37" y="3027404"/>
            <a:ext cx="6009491" cy="3830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357" y="1"/>
            <a:ext cx="4806778" cy="445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86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 smtClean="0"/>
              <a:t>UnionCom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t-SNE – with preprocessing (pp)</a:t>
            </a:r>
          </a:p>
          <a:p>
            <a:pPr lvl="1"/>
            <a:r>
              <a:rPr lang="en-US" dirty="0" smtClean="0"/>
              <a:t>Right: lines connecting identical observations (sample of 20: see folder for full plot)</a:t>
            </a:r>
          </a:p>
          <a:p>
            <a:pPr lvl="1"/>
            <a:r>
              <a:rPr lang="en-US" dirty="0" smtClean="0"/>
              <a:t>Bottom: 2D visualization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72" y="3064475"/>
            <a:ext cx="5791212" cy="3707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297" y="1"/>
            <a:ext cx="4556767" cy="45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15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 smtClean="0"/>
              <a:t>UnionCom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UMAP – with preprocessing (pp)</a:t>
            </a:r>
          </a:p>
          <a:p>
            <a:pPr lvl="1"/>
            <a:r>
              <a:rPr lang="en-US" dirty="0" smtClean="0"/>
              <a:t>Right: lines connecting identical observations (sample of 20: see folder for full plot)</a:t>
            </a:r>
          </a:p>
          <a:p>
            <a:pPr lvl="1"/>
            <a:r>
              <a:rPr lang="en-US" dirty="0" smtClean="0"/>
              <a:t>Bottom: 2D visualization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491" y="1"/>
            <a:ext cx="4077729" cy="41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04" y="2916194"/>
            <a:ext cx="6108932" cy="394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59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 smtClean="0"/>
              <a:t>UnionCom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/>
          </a:bodyPr>
          <a:lstStyle/>
          <a:p>
            <a:r>
              <a:rPr lang="en-US" dirty="0" err="1" smtClean="0"/>
              <a:t>kBET</a:t>
            </a:r>
            <a:r>
              <a:rPr lang="en-US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451" y="2018270"/>
            <a:ext cx="5361990" cy="414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83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 smtClean="0"/>
              <a:t>UnionCom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/>
          </a:bodyPr>
          <a:lstStyle/>
          <a:p>
            <a:r>
              <a:rPr lang="en-US" dirty="0" smtClean="0"/>
              <a:t>LISI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59" y="2492461"/>
            <a:ext cx="5148335" cy="3982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17" y="697129"/>
            <a:ext cx="5055388" cy="462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23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MMD-</a:t>
            </a:r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PCA – with preprocessing (pp)</a:t>
            </a:r>
          </a:p>
          <a:p>
            <a:pPr lvl="1"/>
            <a:r>
              <a:rPr lang="en-US" dirty="0" smtClean="0"/>
              <a:t>Right: lines connecting identical observations (sample of 20: see folder for full plot)</a:t>
            </a:r>
          </a:p>
          <a:p>
            <a:pPr lvl="1"/>
            <a:r>
              <a:rPr lang="en-US" dirty="0" smtClean="0"/>
              <a:t>Bottom: 2D visualization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85" y="3304086"/>
            <a:ext cx="5507785" cy="3553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51" y="110920"/>
            <a:ext cx="4263083" cy="41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93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MMD-</a:t>
            </a:r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PCA – without preprocessing (pp)</a:t>
            </a:r>
          </a:p>
          <a:p>
            <a:pPr lvl="1"/>
            <a:r>
              <a:rPr lang="en-US" dirty="0" smtClean="0"/>
              <a:t>Right: lines connecting identical observations (sample of 20: see folder for full plot)</a:t>
            </a:r>
          </a:p>
          <a:p>
            <a:pPr lvl="1"/>
            <a:r>
              <a:rPr lang="en-US" dirty="0" smtClean="0"/>
              <a:t>Bottom: 2D visualization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16" y="487062"/>
            <a:ext cx="4129406" cy="3782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17" y="3106883"/>
            <a:ext cx="5628440" cy="360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68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MMD-</a:t>
            </a:r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t-SNE – with preprocessing (pp)</a:t>
            </a:r>
          </a:p>
          <a:p>
            <a:pPr lvl="1"/>
            <a:r>
              <a:rPr lang="en-US" dirty="0" smtClean="0"/>
              <a:t>Right: lines connecting identical observations (sample of 20: see folder for full plot)</a:t>
            </a:r>
          </a:p>
          <a:p>
            <a:pPr lvl="1"/>
            <a:r>
              <a:rPr lang="en-US" dirty="0" smtClean="0"/>
              <a:t>Bottom: 2D visualization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357" y="211368"/>
            <a:ext cx="4448432" cy="4448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05" y="3191474"/>
            <a:ext cx="5488676" cy="351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27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MMD-</a:t>
            </a:r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t-SNE – without preprocessing (pp)</a:t>
            </a:r>
          </a:p>
          <a:p>
            <a:pPr lvl="1"/>
            <a:r>
              <a:rPr lang="en-US" dirty="0" smtClean="0"/>
              <a:t>Right: lines connecting identical observations (sample of 20: see folder for full plot)</a:t>
            </a:r>
          </a:p>
          <a:p>
            <a:pPr lvl="1"/>
            <a:r>
              <a:rPr lang="en-US" dirty="0" smtClean="0"/>
              <a:t>Bottom: 2D visualization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261" y="335965"/>
            <a:ext cx="4349305" cy="4349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9" y="3012983"/>
            <a:ext cx="6006783" cy="38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8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52369"/>
            <a:ext cx="10018713" cy="3838832"/>
          </a:xfrm>
        </p:spPr>
        <p:txBody>
          <a:bodyPr>
            <a:normAutofit/>
          </a:bodyPr>
          <a:lstStyle/>
          <a:p>
            <a:r>
              <a:rPr lang="en-US" dirty="0" smtClean="0"/>
              <a:t>Divided into two groups: one using standard preprocessing (pp) procedure, one without preprocessing (</a:t>
            </a:r>
            <a:r>
              <a:rPr lang="en-US" dirty="0" err="1" smtClean="0"/>
              <a:t>npp</a:t>
            </a:r>
            <a:r>
              <a:rPr lang="en-US" dirty="0" smtClean="0"/>
              <a:t>)</a:t>
            </a:r>
          </a:p>
          <a:p>
            <a:r>
              <a:rPr lang="en-US" dirty="0" smtClean="0"/>
              <a:t>Treatments: no integration (controls), Harmony, </a:t>
            </a:r>
            <a:r>
              <a:rPr lang="en-US" dirty="0" err="1" smtClean="0"/>
              <a:t>UnionCom</a:t>
            </a:r>
            <a:r>
              <a:rPr lang="en-US" dirty="0" smtClean="0"/>
              <a:t>, MMD-</a:t>
            </a:r>
            <a:r>
              <a:rPr lang="en-US" dirty="0" err="1" smtClean="0"/>
              <a:t>ResNet</a:t>
            </a:r>
            <a:endParaRPr lang="en-US" dirty="0" smtClean="0"/>
          </a:p>
          <a:p>
            <a:pPr lvl="1"/>
            <a:r>
              <a:rPr lang="en-US" dirty="0" err="1" smtClean="0"/>
              <a:t>UnionCom</a:t>
            </a:r>
            <a:r>
              <a:rPr lang="en-US" dirty="0" smtClean="0"/>
              <a:t> could not run on </a:t>
            </a:r>
            <a:r>
              <a:rPr lang="en-US" dirty="0" err="1" smtClean="0"/>
              <a:t>npp</a:t>
            </a:r>
            <a:r>
              <a:rPr lang="en-US" dirty="0" smtClean="0"/>
              <a:t> dataset because of memory restrictions</a:t>
            </a:r>
            <a:endParaRPr lang="en-US" dirty="0"/>
          </a:p>
          <a:p>
            <a:r>
              <a:rPr lang="en-US" dirty="0" smtClean="0"/>
              <a:t>Evaluations: </a:t>
            </a:r>
          </a:p>
          <a:p>
            <a:pPr lvl="1"/>
            <a:r>
              <a:rPr lang="en-US" dirty="0" smtClean="0"/>
              <a:t>visual – PCA, t-SNE, UMAP</a:t>
            </a:r>
          </a:p>
          <a:p>
            <a:pPr lvl="1"/>
            <a:r>
              <a:rPr lang="en-US" dirty="0" smtClean="0"/>
              <a:t>Quantitative – ARI, ASW, LISI, </a:t>
            </a:r>
            <a:r>
              <a:rPr lang="en-US" dirty="0" err="1" smtClean="0"/>
              <a:t>kBET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5140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MMD-</a:t>
            </a:r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UMAP – with preprocessing (pp)</a:t>
            </a:r>
          </a:p>
          <a:p>
            <a:pPr lvl="1"/>
            <a:r>
              <a:rPr lang="en-US" dirty="0" smtClean="0"/>
              <a:t>Right: lines connecting identical observations (sample of 20: see folder for full plot)</a:t>
            </a:r>
          </a:p>
          <a:p>
            <a:pPr lvl="1"/>
            <a:r>
              <a:rPr lang="en-US" dirty="0" smtClean="0"/>
              <a:t>Bottom: 2D visualization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27" y="3279613"/>
            <a:ext cx="5545714" cy="3578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76" y="211367"/>
            <a:ext cx="4240228" cy="41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76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MMD-</a:t>
            </a:r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UMAP – without preprocessing (pp)</a:t>
            </a:r>
          </a:p>
          <a:p>
            <a:pPr lvl="1"/>
            <a:r>
              <a:rPr lang="en-US" dirty="0" smtClean="0"/>
              <a:t>Right: lines connecting identical observations (sample of 20: see folder for full plot)</a:t>
            </a:r>
          </a:p>
          <a:p>
            <a:pPr lvl="1"/>
            <a:r>
              <a:rPr lang="en-US" dirty="0" smtClean="0"/>
              <a:t>Bottom: 2D visualization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9" y="3106105"/>
            <a:ext cx="5457672" cy="3521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495" y="197980"/>
            <a:ext cx="4286873" cy="454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53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MMD-</a:t>
            </a:r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/>
          </a:bodyPr>
          <a:lstStyle/>
          <a:p>
            <a:r>
              <a:rPr lang="en-US" dirty="0" err="1" smtClean="0"/>
              <a:t>kBET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Right: pp</a:t>
            </a:r>
          </a:p>
          <a:p>
            <a:pPr lvl="1"/>
            <a:r>
              <a:rPr lang="en-US" dirty="0" smtClean="0"/>
              <a:t>Bottom: </a:t>
            </a:r>
            <a:r>
              <a:rPr lang="en-US" dirty="0" err="1" smtClean="0"/>
              <a:t>npp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516" y="762516"/>
            <a:ext cx="4753638" cy="3677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0" y="3180837"/>
            <a:ext cx="4753638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21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MMD-</a:t>
            </a:r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/>
          </a:bodyPr>
          <a:lstStyle/>
          <a:p>
            <a:r>
              <a:rPr lang="en-US" dirty="0" smtClean="0"/>
              <a:t>LISI</a:t>
            </a:r>
          </a:p>
          <a:p>
            <a:pPr lvl="1"/>
            <a:r>
              <a:rPr lang="en-US" dirty="0" smtClean="0"/>
              <a:t>Right: pp</a:t>
            </a:r>
          </a:p>
          <a:p>
            <a:pPr lvl="1"/>
            <a:r>
              <a:rPr lang="en-US" dirty="0" smtClean="0"/>
              <a:t>Bottom: </a:t>
            </a:r>
            <a:r>
              <a:rPr lang="en-US" dirty="0" err="1" smtClean="0"/>
              <a:t>npp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115" y="1"/>
            <a:ext cx="4297045" cy="3323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4753"/>
            <a:ext cx="3844928" cy="29742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28" y="3050060"/>
            <a:ext cx="3825140" cy="29589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68" y="3323968"/>
            <a:ext cx="4336092" cy="33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40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118286"/>
          </a:xfrm>
        </p:spPr>
        <p:txBody>
          <a:bodyPr/>
          <a:lstStyle/>
          <a:p>
            <a:r>
              <a:rPr lang="en-US" dirty="0" smtClean="0"/>
              <a:t>ASW and ARI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1505267"/>
              </p:ext>
            </p:extLst>
          </p:nvPr>
        </p:nvGraphicFramePr>
        <p:xfrm>
          <a:off x="1484311" y="2211860"/>
          <a:ext cx="9189756" cy="289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Macro-Enabled Worksheet" r:id="rId3" imgW="3057620" imgH="961968" progId="Excel.SheetMacroEnabled.12">
                  <p:embed/>
                </p:oleObj>
              </mc:Choice>
              <mc:Fallback>
                <p:oleObj name="Macro-Enabled Worksheet" r:id="rId3" imgW="3057620" imgH="961968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4311" y="2211860"/>
                        <a:ext cx="9189756" cy="2891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6454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PCA – with preprocessing (pp)</a:t>
            </a:r>
          </a:p>
          <a:p>
            <a:pPr lvl="1"/>
            <a:r>
              <a:rPr lang="en-US" dirty="0" smtClean="0"/>
              <a:t>Right: lines connecting identical observations (sample of 20: see folder for full plot)</a:t>
            </a:r>
          </a:p>
          <a:p>
            <a:pPr lvl="1"/>
            <a:r>
              <a:rPr lang="en-US" dirty="0" smtClean="0"/>
              <a:t>Bottom: 2D visualization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54" y="3484606"/>
            <a:ext cx="4555752" cy="2916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538" y="573560"/>
            <a:ext cx="3543420" cy="36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9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PCA – without preprocessing (pp)</a:t>
            </a:r>
          </a:p>
          <a:p>
            <a:pPr lvl="1"/>
            <a:r>
              <a:rPr lang="en-US" dirty="0" smtClean="0"/>
              <a:t>Right: lines connecting identical observations (sample of 20: see folder for full plot)</a:t>
            </a:r>
          </a:p>
          <a:p>
            <a:pPr lvl="1"/>
            <a:r>
              <a:rPr lang="en-US" dirty="0" smtClean="0"/>
              <a:t>Bottom: 2D visualization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09" y="3225113"/>
            <a:ext cx="4729489" cy="3027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192" y="573560"/>
            <a:ext cx="4102170" cy="41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5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t-SNE – with preprocessing (pp)</a:t>
            </a:r>
          </a:p>
          <a:p>
            <a:pPr lvl="1"/>
            <a:r>
              <a:rPr lang="en-US" dirty="0" smtClean="0"/>
              <a:t>Right: lines connecting identical observations (sample of 20: see folder for full plot)</a:t>
            </a:r>
          </a:p>
          <a:p>
            <a:pPr lvl="1"/>
            <a:r>
              <a:rPr lang="en-US" dirty="0" smtClean="0"/>
              <a:t>Bottom: 2D visualization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97" y="3274540"/>
            <a:ext cx="5076962" cy="3249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424" y="211368"/>
            <a:ext cx="4645868" cy="464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34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t-SNE – without preprocessing (pp)</a:t>
            </a:r>
          </a:p>
          <a:p>
            <a:pPr lvl="1"/>
            <a:r>
              <a:rPr lang="en-US" dirty="0" smtClean="0"/>
              <a:t>Right: lines connecting identical observations (sample of 20: see folder for full plot)</a:t>
            </a:r>
          </a:p>
          <a:p>
            <a:pPr lvl="1"/>
            <a:r>
              <a:rPr lang="en-US" dirty="0" smtClean="0"/>
              <a:t>Bottom: 2D visualization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976" y="573560"/>
            <a:ext cx="3640578" cy="3640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11" y="3021860"/>
            <a:ext cx="5587530" cy="357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52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UMAP – with preprocessing (pp)</a:t>
            </a:r>
          </a:p>
          <a:p>
            <a:pPr lvl="1"/>
            <a:r>
              <a:rPr lang="en-US" dirty="0" smtClean="0"/>
              <a:t>Right: lines connecting identical observations (sample of 20: see folder for full plot)</a:t>
            </a:r>
          </a:p>
          <a:p>
            <a:pPr lvl="1"/>
            <a:r>
              <a:rPr lang="en-US" dirty="0" smtClean="0"/>
              <a:t>Bottom: 2D visualization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018" y="3103878"/>
            <a:ext cx="3692015" cy="3640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245" y="793166"/>
            <a:ext cx="3686299" cy="36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83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70357" cy="1147118"/>
          </a:xfrm>
        </p:spPr>
        <p:txBody>
          <a:bodyPr/>
          <a:lstStyle/>
          <a:p>
            <a:r>
              <a:rPr lang="en-US" dirty="0" smtClean="0"/>
              <a:t>Results: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54" y="1120346"/>
            <a:ext cx="4100944" cy="17958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UMAP – without preprocessing (pp)</a:t>
            </a:r>
          </a:p>
          <a:p>
            <a:pPr lvl="1"/>
            <a:r>
              <a:rPr lang="en-US" dirty="0" smtClean="0"/>
              <a:t>Right: lines connecting identical observations (sample of 20: see folder for full plot)</a:t>
            </a:r>
          </a:p>
          <a:p>
            <a:pPr lvl="1"/>
            <a:r>
              <a:rPr lang="en-US" dirty="0" smtClean="0"/>
              <a:t>Bottom: 2D visualization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87" y="3390723"/>
            <a:ext cx="4913911" cy="3170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02" y="573560"/>
            <a:ext cx="3577711" cy="36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711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130</TotalTime>
  <Words>876</Words>
  <Application>Microsoft Office PowerPoint</Application>
  <PresentationFormat>Widescreen</PresentationFormat>
  <Paragraphs>130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Corbel</vt:lpstr>
      <vt:lpstr>Parallax</vt:lpstr>
      <vt:lpstr>Microsoft Excel Macro-Enabled Worksheet</vt:lpstr>
      <vt:lpstr>Case Study 2: ATAC-seq x RNA-seq</vt:lpstr>
      <vt:lpstr>Data description</vt:lpstr>
      <vt:lpstr>Experimental design</vt:lpstr>
      <vt:lpstr>Results: Controls</vt:lpstr>
      <vt:lpstr>Results: Controls</vt:lpstr>
      <vt:lpstr>Results: Controls</vt:lpstr>
      <vt:lpstr>Results: Controls</vt:lpstr>
      <vt:lpstr>Results: Controls</vt:lpstr>
      <vt:lpstr>Results: Controls</vt:lpstr>
      <vt:lpstr>Results: Controls</vt:lpstr>
      <vt:lpstr>Results: Controls</vt:lpstr>
      <vt:lpstr>Results: Controls</vt:lpstr>
      <vt:lpstr>Results: Harmony</vt:lpstr>
      <vt:lpstr>Results: Harmony</vt:lpstr>
      <vt:lpstr>Results: Harmony</vt:lpstr>
      <vt:lpstr>Results: Harmony</vt:lpstr>
      <vt:lpstr>Results: Harmony</vt:lpstr>
      <vt:lpstr>Results: Harmony</vt:lpstr>
      <vt:lpstr>Results: Harmony</vt:lpstr>
      <vt:lpstr>Results: Harmony</vt:lpstr>
      <vt:lpstr>Results: UnionCom</vt:lpstr>
      <vt:lpstr>Results: UnionCom</vt:lpstr>
      <vt:lpstr>Results: UnionCom</vt:lpstr>
      <vt:lpstr>Results: UnionCom</vt:lpstr>
      <vt:lpstr>Results: UnionCom</vt:lpstr>
      <vt:lpstr>Results: MMD-ResNet</vt:lpstr>
      <vt:lpstr>Results: MMD-ResNet</vt:lpstr>
      <vt:lpstr>Results: MMD-ResNet</vt:lpstr>
      <vt:lpstr>Results: MMD-ResNet</vt:lpstr>
      <vt:lpstr>Results: MMD-ResNet</vt:lpstr>
      <vt:lpstr>Results: MMD-ResNet</vt:lpstr>
      <vt:lpstr>Results: MMD-ResNet</vt:lpstr>
      <vt:lpstr>Results: MMD-ResNet</vt:lpstr>
      <vt:lpstr>ASW and ARI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2: ATAC-seq x RNA-seq</dc:title>
  <dc:creator>Johnathan Lo</dc:creator>
  <cp:lastModifiedBy>Johnathan Lo</cp:lastModifiedBy>
  <cp:revision>13</cp:revision>
  <dcterms:created xsi:type="dcterms:W3CDTF">2020-08-07T15:52:05Z</dcterms:created>
  <dcterms:modified xsi:type="dcterms:W3CDTF">2020-08-07T18:02:06Z</dcterms:modified>
</cp:coreProperties>
</file>